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81"/>
  </p:notesMasterIdLst>
  <p:handoutMasterIdLst>
    <p:handoutMasterId r:id="rId82"/>
  </p:handoutMasterIdLst>
  <p:sldIdLst>
    <p:sldId id="256" r:id="rId5"/>
    <p:sldId id="328" r:id="rId6"/>
    <p:sldId id="258" r:id="rId7"/>
    <p:sldId id="257" r:id="rId8"/>
    <p:sldId id="318" r:id="rId9"/>
    <p:sldId id="322" r:id="rId10"/>
    <p:sldId id="259" r:id="rId11"/>
    <p:sldId id="323" r:id="rId12"/>
    <p:sldId id="260" r:id="rId13"/>
    <p:sldId id="261" r:id="rId14"/>
    <p:sldId id="327" r:id="rId15"/>
    <p:sldId id="262" r:id="rId16"/>
    <p:sldId id="265" r:id="rId17"/>
    <p:sldId id="267" r:id="rId18"/>
    <p:sldId id="268" r:id="rId19"/>
    <p:sldId id="270" r:id="rId20"/>
    <p:sldId id="266" r:id="rId21"/>
    <p:sldId id="269" r:id="rId22"/>
    <p:sldId id="312" r:id="rId23"/>
    <p:sldId id="310" r:id="rId24"/>
    <p:sldId id="311" r:id="rId25"/>
    <p:sldId id="271" r:id="rId26"/>
    <p:sldId id="272" r:id="rId27"/>
    <p:sldId id="273" r:id="rId28"/>
    <p:sldId id="274" r:id="rId29"/>
    <p:sldId id="308" r:id="rId30"/>
    <p:sldId id="309" r:id="rId31"/>
    <p:sldId id="326" r:id="rId32"/>
    <p:sldId id="305" r:id="rId33"/>
    <p:sldId id="286" r:id="rId34"/>
    <p:sldId id="287" r:id="rId35"/>
    <p:sldId id="288" r:id="rId36"/>
    <p:sldId id="292" r:id="rId37"/>
    <p:sldId id="293" r:id="rId38"/>
    <p:sldId id="294" r:id="rId39"/>
    <p:sldId id="316" r:id="rId40"/>
    <p:sldId id="285" r:id="rId41"/>
    <p:sldId id="320" r:id="rId42"/>
    <p:sldId id="278" r:id="rId43"/>
    <p:sldId id="263" r:id="rId44"/>
    <p:sldId id="313" r:id="rId45"/>
    <p:sldId id="264" r:id="rId46"/>
    <p:sldId id="275" r:id="rId47"/>
    <p:sldId id="276" r:id="rId48"/>
    <p:sldId id="279" r:id="rId49"/>
    <p:sldId id="281" r:id="rId50"/>
    <p:sldId id="282" r:id="rId51"/>
    <p:sldId id="314" r:id="rId52"/>
    <p:sldId id="283" r:id="rId53"/>
    <p:sldId id="317" r:id="rId54"/>
    <p:sldId id="284" r:id="rId55"/>
    <p:sldId id="280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19" r:id="rId64"/>
    <p:sldId id="302" r:id="rId65"/>
    <p:sldId id="303" r:id="rId66"/>
    <p:sldId id="324" r:id="rId67"/>
    <p:sldId id="321" r:id="rId68"/>
    <p:sldId id="333" r:id="rId69"/>
    <p:sldId id="334" r:id="rId70"/>
    <p:sldId id="335" r:id="rId71"/>
    <p:sldId id="331" r:id="rId72"/>
    <p:sldId id="329" r:id="rId73"/>
    <p:sldId id="330" r:id="rId74"/>
    <p:sldId id="336" r:id="rId75"/>
    <p:sldId id="332" r:id="rId76"/>
    <p:sldId id="306" r:id="rId77"/>
    <p:sldId id="307" r:id="rId78"/>
    <p:sldId id="325" r:id="rId79"/>
    <p:sldId id="315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328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327"/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08"/>
            <p14:sldId id="309"/>
          </p14:sldIdLst>
        </p14:section>
        <p14:section name="Computer graphics" id="{9FC57EBF-0A57-40B7-BF64-E35E1A3C206A}">
          <p14:sldIdLst>
            <p14:sldId id="326"/>
            <p14:sldId id="305"/>
            <p14:sldId id="286"/>
            <p14:sldId id="287"/>
            <p14:sldId id="288"/>
            <p14:sldId id="292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  <p14:sldId id="333"/>
            <p14:sldId id="334"/>
            <p14:sldId id="335"/>
            <p14:sldId id="331"/>
            <p14:sldId id="329"/>
            <p14:sldId id="330"/>
            <p14:sldId id="336"/>
            <p14:sldId id="332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79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1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m5eJK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gif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ultiple-views-visualization-research-explained/metrics-for-reasoning-about-the-usability-of-visualization-notations-6c03b9292780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gnitive_dimensions_of_notation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notascope.io/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PXwVhaU-8b4?feature=oembed" TargetMode="External"/><Relationship Id="rId4" Type="http://schemas.openxmlformats.org/officeDocument/2006/relationships/image" Target="../media/image12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F80E9-858D-DABB-4746-F8DCC6834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50080"/>
            <a:ext cx="1065276" cy="1225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54EAE-7B22-460B-A28D-851DB671C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924" y="4454434"/>
            <a:ext cx="106527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consensus, but the germ of an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ISI St. Petersburg (1872) resolutions: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The Congress accepts that it is not worth going into details about the choice of methods or facts for graphical representation</a:t>
            </a:r>
            <a:r>
              <a:rPr lang="en-US" sz="1800" dirty="0"/>
              <a:t>”.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no strict rule can be imposed on authors, because the only real problem is that of applying the graphical method to data that is comparable</a:t>
            </a:r>
            <a:r>
              <a:rPr lang="en-US" sz="1800" dirty="0"/>
              <a:t>”. </a:t>
            </a:r>
          </a:p>
          <a:p>
            <a:endParaRPr lang="en-US" dirty="0"/>
          </a:p>
          <a:p>
            <a:r>
              <a:rPr lang="en-US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5198473" y="2971800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F7C30-F9A7-4DAD-9C88-711271485BE5}"/>
              </a:ext>
            </a:extLst>
          </p:cNvPr>
          <p:cNvSpPr txBox="1"/>
          <p:nvPr/>
        </p:nvSpPr>
        <p:spPr>
          <a:xfrm>
            <a:off x="4772026" y="583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</a:t>
            </a:r>
          </a:p>
        </p:txBody>
      </p:sp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14B4-2088-4B4C-A287-20D5F4D3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7772400" cy="1362075"/>
          </a:xfrm>
        </p:spPr>
        <p:txBody>
          <a:bodyPr/>
          <a:lstStyle/>
          <a:p>
            <a:r>
              <a:rPr lang="en-US" dirty="0" err="1"/>
              <a:t>Bertin</a:t>
            </a:r>
            <a:r>
              <a:rPr lang="en-US" dirty="0"/>
              <a:t>: Modern theory of data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D96B5-5D1E-4FAE-9786-EEFC83BA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450" y="6043613"/>
            <a:ext cx="2190750" cy="280987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4059-C14E-4DF7-A91D-FEA5044E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FEB-9867-44A3-977D-599F3937B77B}"/>
              </a:ext>
            </a:extLst>
          </p:cNvPr>
          <p:cNvSpPr txBox="1"/>
          <p:nvPr/>
        </p:nvSpPr>
        <p:spPr>
          <a:xfrm>
            <a:off x="571500" y="2181225"/>
            <a:ext cx="3505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Semiology</a:t>
            </a:r>
            <a:r>
              <a:rPr lang="en-US" sz="2400" dirty="0"/>
              <a:t> of graphics: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Visual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Decoding: Reading levels of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Reorderable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02CB6-3A72-45DF-929A-0136B6A6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19" y="2200275"/>
            <a:ext cx="4152381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mapping of retinal variables to properties of data variables for perception of </a:t>
            </a:r>
            <a:r>
              <a:rPr lang="en-US" sz="2400" dirty="0">
                <a:solidFill>
                  <a:srgbClr val="FF0000"/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sz="2000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sz="2000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This is the first theory of graphs relating visual attributes (encoding) to perceptual characteristics (decoding).</a:t>
            </a:r>
          </a:p>
          <a:p>
            <a:r>
              <a:rPr lang="en-US" sz="2400" dirty="0"/>
              <a:t>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E97D264-95D1-18BC-D33B-51178470B4A6}"/>
              </a:ext>
            </a:extLst>
          </p:cNvPr>
          <p:cNvSpPr/>
          <p:nvPr/>
        </p:nvSpPr>
        <p:spPr>
          <a:xfrm>
            <a:off x="502920" y="2035175"/>
            <a:ext cx="274320" cy="1264714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“implanted”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(≡)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(O)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53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(Q)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A4A76-C344-9C22-24E9-5196B4C952BC}"/>
              </a:ext>
            </a:extLst>
          </p:cNvPr>
          <p:cNvSpPr/>
          <p:nvPr/>
        </p:nvSpPr>
        <p:spPr>
          <a:xfrm>
            <a:off x="6324600" y="2241122"/>
            <a:ext cx="718636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0" y="3657600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Bertin</a:t>
            </a:r>
            <a:r>
              <a:rPr lang="en-US" dirty="0"/>
              <a:t>, the legend is a symbolic description of the coordinate system and the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205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</a:t>
            </a:r>
            <a:r>
              <a:rPr lang="en-US" sz="1600" dirty="0">
                <a:solidFill>
                  <a:srgbClr val="FF0000"/>
                </a:solidFill>
              </a:rPr>
              <a:t>imagine</a:t>
            </a:r>
            <a:r>
              <a:rPr lang="en-US" sz="1600" dirty="0"/>
              <a:t>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2619"/>
            <a:ext cx="1228599" cy="1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66A-BD84-573A-A7E9-0A78FEC9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Orienting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96C7-9E23-EE19-A69C-7396D484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How did we get from early ideas of graph types (line, bar, pie charts, scatterplots, …) to expressing those in modern software?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7B8-E38F-D1A0-D723-652A23F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BEA7B-E6E7-AE69-DC97-DE9F652D077B}"/>
              </a:ext>
            </a:extLst>
          </p:cNvPr>
          <p:cNvGrpSpPr/>
          <p:nvPr/>
        </p:nvGrpSpPr>
        <p:grpSpPr>
          <a:xfrm>
            <a:off x="842817" y="2479109"/>
            <a:ext cx="7023601" cy="1525532"/>
            <a:chOff x="838199" y="2873436"/>
            <a:chExt cx="7023601" cy="15255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1F51314-C329-8F9D-B3A5-0E443D635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99" y="3318968"/>
              <a:ext cx="983762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13A2EAE-21E4-E4F2-A163-98A549F5C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433" y="3318968"/>
              <a:ext cx="1009564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0B68C7A-C3A6-490A-2CA8-B6D4A31FB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318968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44045D-14F4-0A6E-2DA2-BAE66C86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8469" y="3318968"/>
              <a:ext cx="1044860" cy="10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22BAA-ABAB-2843-94DE-2A57087C3C55}"/>
                </a:ext>
              </a:extLst>
            </p:cNvPr>
            <p:cNvSpPr txBox="1"/>
            <p:nvPr/>
          </p:nvSpPr>
          <p:spPr>
            <a:xfrm>
              <a:off x="863510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A29044-9BDE-3D63-0077-2208C2E0C7FF}"/>
                </a:ext>
              </a:extLst>
            </p:cNvPr>
            <p:cNvSpPr txBox="1"/>
            <p:nvPr/>
          </p:nvSpPr>
          <p:spPr>
            <a:xfrm>
              <a:off x="2790433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11E8F5-32F9-881A-8CED-5CB029EC37EA}"/>
                </a:ext>
              </a:extLst>
            </p:cNvPr>
            <p:cNvSpPr txBox="1"/>
            <p:nvPr/>
          </p:nvSpPr>
          <p:spPr>
            <a:xfrm>
              <a:off x="4742667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code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35C26-85E8-246D-230A-890C975ECA37}"/>
                </a:ext>
              </a:extLst>
            </p:cNvPr>
            <p:cNvSpPr txBox="1"/>
            <p:nvPr/>
          </p:nvSpPr>
          <p:spPr>
            <a:xfrm>
              <a:off x="6829919" y="2874363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graph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DC642C-B7FB-A18C-8C3F-78FD00E144B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11ED27-2D16-42DA-6F15-AB7A8E35A0E0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18CE0F-A167-6AA1-FC39-2B0D0D43AFD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4C2EE-C7EC-A947-528D-E70F16162698}"/>
              </a:ext>
            </a:extLst>
          </p:cNvPr>
          <p:cNvSpPr txBox="1"/>
          <p:nvPr/>
        </p:nvSpPr>
        <p:spPr>
          <a:xfrm>
            <a:off x="838199" y="4343400"/>
            <a:ext cx="7620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What new thinking was required?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How to formalize different kinds of graphs and their attributes?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How to make the language of a graph express what we want to see?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How to do that most simply, elegantly, or generalizable?</a:t>
            </a:r>
          </a:p>
        </p:txBody>
      </p:sp>
    </p:spTree>
    <p:extLst>
      <p:ext uri="{BB962C8B-B14F-4D97-AF65-F5344CB8AC3E}">
        <p14:creationId xmlns:p14="http://schemas.microsoft.com/office/powerpoint/2010/main" val="21981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Elementary</a:t>
            </a:r>
            <a:r>
              <a:rPr lang="en-US" sz="2000" dirty="0"/>
              <a:t>: find some specific value</a:t>
            </a:r>
          </a:p>
          <a:p>
            <a:r>
              <a:rPr lang="en-US" sz="2000" b="1" dirty="0">
                <a:highlight>
                  <a:srgbClr val="00FF00"/>
                </a:highlight>
              </a:rPr>
              <a:t>Intermediate</a:t>
            </a:r>
            <a:r>
              <a:rPr lang="en-US" sz="2000" dirty="0"/>
              <a:t>: make comparisons, see a trend</a:t>
            </a:r>
          </a:p>
          <a:p>
            <a:r>
              <a:rPr lang="en-US" sz="2000" b="1" dirty="0">
                <a:highlight>
                  <a:srgbClr val="00FFFF"/>
                </a:highlight>
              </a:rPr>
              <a:t>Overall</a:t>
            </a:r>
            <a:r>
              <a:rPr lang="en-US" sz="2000" dirty="0"/>
              <a:t>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noFill/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>
                <a:highlight>
                  <a:srgbClr val="FFFF00"/>
                </a:highlight>
              </a:rPr>
              <a:t>Elementary</a:t>
            </a:r>
            <a:r>
              <a:rPr lang="en-US" sz="2200" dirty="0"/>
              <a:t>: “How many guns were sold in January of 2013?”</a:t>
            </a:r>
          </a:p>
          <a:p>
            <a:r>
              <a:rPr lang="en-US" sz="2200" dirty="0">
                <a:highlight>
                  <a:srgbClr val="00FF00"/>
                </a:highlight>
              </a:rPr>
              <a:t>Intermediate</a:t>
            </a:r>
            <a:r>
              <a:rPr lang="en-US" sz="2200" dirty="0"/>
              <a:t>: “What’s the trend in gun sales since President Obama was elected?”</a:t>
            </a:r>
          </a:p>
          <a:p>
            <a:r>
              <a:rPr lang="en-US" sz="2200" dirty="0">
                <a:highlight>
                  <a:srgbClr val="00FFFF"/>
                </a:highlight>
              </a:rPr>
              <a:t>Overall</a:t>
            </a:r>
            <a:r>
              <a:rPr lang="en-US" sz="2200" dirty="0"/>
              <a:t>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DEBE977-5CE7-403F-AC64-45B441A26CE3}"/>
              </a:ext>
            </a:extLst>
          </p:cNvPr>
          <p:cNvSpPr/>
          <p:nvPr/>
        </p:nvSpPr>
        <p:spPr>
          <a:xfrm>
            <a:off x="7294490" y="1810303"/>
            <a:ext cx="457200" cy="341851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39818-237B-4D03-BAFB-956167C8C18F}"/>
              </a:ext>
            </a:extLst>
          </p:cNvPr>
          <p:cNvCxnSpPr>
            <a:cxnSpLocks/>
          </p:cNvCxnSpPr>
          <p:nvPr/>
        </p:nvCxnSpPr>
        <p:spPr>
          <a:xfrm flipV="1">
            <a:off x="6248400" y="2608427"/>
            <a:ext cx="2286000" cy="71555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8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3424" y="1676400"/>
            <a:ext cx="302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reorderable (≠≠)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3F631-13F9-4F33-8DEB-8D0BA07027F9}"/>
              </a:ext>
            </a:extLst>
          </p:cNvPr>
          <p:cNvSpPr txBox="1"/>
          <p:nvPr/>
        </p:nvSpPr>
        <p:spPr>
          <a:xfrm>
            <a:off x="533400" y="4748981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relation can be discovered by permuting rows, cols 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Attitudes and attributes by country</a:t>
            </a:r>
          </a:p>
          <a:p>
            <a:r>
              <a:rPr lang="en-US" dirty="0"/>
              <a:t>Values encoded by size and shape</a:t>
            </a:r>
          </a:p>
          <a:p>
            <a:r>
              <a:rPr lang="en-US" dirty="0"/>
              <a:t>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1731-68F7-496F-A38A-EBB9BC2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computer graphics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92E5-29AE-43A9-AD3D-970656CE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728295-8D45-49EE-9C50-6E62C7C2E9C5}"/>
              </a:ext>
            </a:extLst>
          </p:cNvPr>
          <p:cNvGrpSpPr/>
          <p:nvPr/>
        </p:nvGrpSpPr>
        <p:grpSpPr>
          <a:xfrm>
            <a:off x="457200" y="1016147"/>
            <a:ext cx="2057400" cy="2174057"/>
            <a:chOff x="3429000" y="4155008"/>
            <a:chExt cx="2057400" cy="2174057"/>
          </a:xfrm>
        </p:grpSpPr>
        <p:pic>
          <p:nvPicPr>
            <p:cNvPr id="8" name="Picture 4" descr="Image result for data structure icon">
              <a:extLst>
                <a:ext uri="{FF2B5EF4-FFF2-40B4-BE49-F238E27FC236}">
                  <a16:creationId xmlns:a16="http://schemas.microsoft.com/office/drawing/2014/main" id="{033FBFF6-B97C-4A80-BC92-FA79FD610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1556-C6FF-4831-9C19-FB3EB1A28441}"/>
                </a:ext>
              </a:extLst>
            </p:cNvPr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90120E-AE81-4F76-83A7-0338A832B392}"/>
              </a:ext>
            </a:extLst>
          </p:cNvPr>
          <p:cNvSpPr txBox="1"/>
          <p:nvPr/>
        </p:nvSpPr>
        <p:spPr>
          <a:xfrm>
            <a:off x="3429000" y="1276350"/>
            <a:ext cx="5257800" cy="1200329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to ask a computer to draw a graph?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FDBC0-F65D-4B71-B9A5-221287630219}"/>
              </a:ext>
            </a:extLst>
          </p:cNvPr>
          <p:cNvGrpSpPr/>
          <p:nvPr/>
        </p:nvGrpSpPr>
        <p:grpSpPr>
          <a:xfrm>
            <a:off x="2510906" y="2971800"/>
            <a:ext cx="2982866" cy="1816323"/>
            <a:chOff x="2510906" y="2971800"/>
            <a:chExt cx="2982866" cy="18163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1EAD0D-C996-4953-9821-E9BF5FF430AF}"/>
                </a:ext>
              </a:extLst>
            </p:cNvPr>
            <p:cNvGrpSpPr/>
            <p:nvPr/>
          </p:nvGrpSpPr>
          <p:grpSpPr>
            <a:xfrm>
              <a:off x="3505200" y="2971800"/>
              <a:ext cx="1988572" cy="1816323"/>
              <a:chOff x="838204" y="4379392"/>
              <a:chExt cx="1988572" cy="181632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11C9A60-E21D-4D4E-9B61-DD9BF56B7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4" y="4379392"/>
                <a:ext cx="1988572" cy="112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43D66-A1F3-4DB7-99BE-D7313BBC42FA}"/>
                  </a:ext>
                </a:extLst>
              </p:cNvPr>
              <p:cNvSpPr txBox="1"/>
              <p:nvPr/>
            </p:nvSpPr>
            <p:spPr>
              <a:xfrm>
                <a:off x="838204" y="5734050"/>
                <a:ext cx="1988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code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F116F-5205-47DF-9372-500357C4E069}"/>
                </a:ext>
              </a:extLst>
            </p:cNvPr>
            <p:cNvSpPr txBox="1"/>
            <p:nvPr/>
          </p:nvSpPr>
          <p:spPr>
            <a:xfrm>
              <a:off x="2510906" y="2997368"/>
              <a:ext cx="8990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+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3C8D5-68EB-4094-B9B5-C663E1009BD5}"/>
              </a:ext>
            </a:extLst>
          </p:cNvPr>
          <p:cNvGrpSpPr/>
          <p:nvPr/>
        </p:nvGrpSpPr>
        <p:grpSpPr>
          <a:xfrm>
            <a:off x="5421564" y="4085132"/>
            <a:ext cx="3112836" cy="2192054"/>
            <a:chOff x="5421564" y="4085132"/>
            <a:chExt cx="3112836" cy="21920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CB43D-3EE9-4CC7-860D-BF0D0705CF88}"/>
                </a:ext>
              </a:extLst>
            </p:cNvPr>
            <p:cNvGrpSpPr/>
            <p:nvPr/>
          </p:nvGrpSpPr>
          <p:grpSpPr>
            <a:xfrm>
              <a:off x="6172200" y="4085132"/>
              <a:ext cx="2362200" cy="2192054"/>
              <a:chOff x="5943600" y="4137011"/>
              <a:chExt cx="2362200" cy="2192054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5869A1-5957-4E12-B7F5-AAC89289E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557" y="4137011"/>
                <a:ext cx="1874286" cy="160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E1ED2-8D43-4A85-9C9E-769163BBF5AE}"/>
                  </a:ext>
                </a:extLst>
              </p:cNvPr>
              <p:cNvSpPr txBox="1"/>
              <p:nvPr/>
            </p:nvSpPr>
            <p:spPr>
              <a:xfrm>
                <a:off x="5943600" y="58674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graphical output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04BBA-1A7C-4FE8-B833-D26F1A1AEFB4}"/>
                </a:ext>
              </a:extLst>
            </p:cNvPr>
            <p:cNvSpPr txBox="1"/>
            <p:nvPr/>
          </p:nvSpPr>
          <p:spPr>
            <a:xfrm>
              <a:off x="5421564" y="4579788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ym typeface="Symbol" panose="05050102010706020507" pitchFamily="18" charset="2"/>
                </a:rPr>
                <a:t></a:t>
              </a:r>
              <a:endParaRPr lang="en-US" sz="6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14059B-8078-44A9-9AC5-B748791BE1E2}"/>
              </a:ext>
            </a:extLst>
          </p:cNvPr>
          <p:cNvSpPr txBox="1"/>
          <p:nvPr/>
        </p:nvSpPr>
        <p:spPr>
          <a:xfrm>
            <a:off x="457200" y="4759896"/>
            <a:ext cx="3200400" cy="1384995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BEG: “Pretty please, Mr. Computer, draw me a graph”</a:t>
            </a:r>
          </a:p>
        </p:txBody>
      </p:sp>
    </p:spTree>
    <p:extLst>
      <p:ext uri="{BB962C8B-B14F-4D97-AF65-F5344CB8AC3E}">
        <p14:creationId xmlns:p14="http://schemas.microsoft.com/office/powerpoint/2010/main" val="39070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b="1" dirty="0"/>
              <a:t>Not reproducible</a:t>
            </a:r>
            <a:r>
              <a:rPr lang="en-US" dirty="0"/>
              <a:t>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/>
              <a:t>Hadley Wickham: ggplot2</a:t>
            </a:r>
          </a:p>
          <a:p>
            <a:r>
              <a:rPr lang="en-US" dirty="0"/>
              <a:t>Graphs in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1194E-F3BB-4921-8CCC-DE8C0D30494F}"/>
              </a:ext>
            </a:extLst>
          </p:cNvPr>
          <p:cNvGrpSpPr/>
          <p:nvPr/>
        </p:nvGrpSpPr>
        <p:grpSpPr>
          <a:xfrm>
            <a:off x="3168255" y="5002530"/>
            <a:ext cx="3749011" cy="1742757"/>
            <a:chOff x="3168255" y="5002530"/>
            <a:chExt cx="3749011" cy="1742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9BC17-EEE2-4BF0-AB43-3F112EB7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432" y="5548096"/>
              <a:ext cx="1676067" cy="1197191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92B0439-F6C1-43CB-9690-AA72CED7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274" y="5718918"/>
              <a:ext cx="631183" cy="7315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4DEAC77-25F0-4109-8F1F-4320DA19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99" y="5703678"/>
              <a:ext cx="631767" cy="731520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B018E-13C4-43A4-AC50-07BEDB7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5002530"/>
              <a:ext cx="631183" cy="731520"/>
            </a:xfrm>
            <a:prstGeom prst="rect">
              <a:avLst/>
            </a:prstGeom>
          </p:spPr>
        </p:pic>
        <p:pic>
          <p:nvPicPr>
            <p:cNvPr id="1026" name="Picture 2" descr="Read Rectangular Text Data • readr">
              <a:extLst>
                <a:ext uri="{FF2B5EF4-FFF2-40B4-BE49-F238E27FC236}">
                  <a16:creationId xmlns:a16="http://schemas.microsoft.com/office/drawing/2014/main" id="{0F375EFC-E624-40AA-B2ED-BDCFBECFF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5" y="5718918"/>
              <a:ext cx="630481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40508"/>
              </p:ext>
            </p:extLst>
          </p:nvPr>
        </p:nvGraphicFramePr>
        <p:xfrm>
          <a:off x="2590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3FE054-68A4-2FD9-6DFF-F0F30F8286BD}"/>
              </a:ext>
            </a:extLst>
          </p:cNvPr>
          <p:cNvCxnSpPr/>
          <p:nvPr/>
        </p:nvCxnSpPr>
        <p:spPr>
          <a:xfrm>
            <a:off x="2438400" y="1752600"/>
            <a:ext cx="0" cy="43434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00A438-0D51-7853-E95D-76E8A248174D}"/>
              </a:ext>
            </a:extLst>
          </p:cNvPr>
          <p:cNvSpPr txBox="1"/>
          <p:nvPr/>
        </p:nvSpPr>
        <p:spPr>
          <a:xfrm>
            <a:off x="457199" y="1752600"/>
            <a:ext cx="18287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My journey</a:t>
            </a:r>
          </a:p>
          <a:p>
            <a:endParaRPr lang="en-CA" dirty="0"/>
          </a:p>
          <a:p>
            <a:r>
              <a:rPr lang="en-CA" dirty="0"/>
              <a:t>What did I learn along the way?</a:t>
            </a:r>
          </a:p>
        </p:txBody>
      </p:sp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coordinates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90800"/>
            <a:ext cx="723810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/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/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/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/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/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0000"/>
                  </a:solidFill>
                </a:rPr>
                <a:t>Recursive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procedures:</a:t>
              </a:r>
            </a:p>
          </p:txBody>
        </p:sp>
      </p:grpSp>
      <p:grpSp>
        <p:nvGrpSpPr>
          <p:cNvPr id="72721" name="Group 17"/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/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/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</a:t>
              </a:r>
              <a:r>
                <a:rPr lang="en-US" altLang="en-US" sz="1400" b="1" dirty="0">
                  <a:solidFill>
                    <a:srgbClr val="000000"/>
                  </a:solidFill>
                </a:rPr>
                <a:t>procedures</a:t>
              </a:r>
              <a:r>
                <a:rPr lang="en-US" altLang="en-US" sz="1400" dirty="0">
                  <a:solidFill>
                    <a:srgbClr val="000000"/>
                  </a:solidFill>
                </a:rPr>
                <a:t>: teach the turtle a new word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098800" y="2705100"/>
                <a:ext cx="1905000" cy="1219200"/>
                <a:chOff x="1920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1824"/>
                  <a:ext cx="1200" cy="5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=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0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/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proc gplot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plot wt * ht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07" y="5638800"/>
            <a:ext cx="1308618" cy="105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073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2275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proc </a:t>
            </a:r>
            <a:r>
              <a:rPr lang="en-US" altLang="en-US" sz="1800" dirty="0" err="1"/>
              <a:t>iml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%macro language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EEA5B-DED8-4140-8EE0-4FE38945CE91}"/>
              </a:ext>
            </a:extLst>
          </p:cNvPr>
          <p:cNvGrpSpPr/>
          <p:nvPr/>
        </p:nvGrpSpPr>
        <p:grpSpPr>
          <a:xfrm>
            <a:off x="762000" y="5029200"/>
            <a:ext cx="5004210" cy="1261224"/>
            <a:chOff x="762000" y="5029200"/>
            <a:chExt cx="5004210" cy="126122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F80A04D-67CB-4360-8BDC-0A7E107E9A7E}"/>
                </a:ext>
              </a:extLst>
            </p:cNvPr>
            <p:cNvSpPr/>
            <p:nvPr/>
          </p:nvSpPr>
          <p:spPr>
            <a:xfrm>
              <a:off x="5461410" y="5056937"/>
              <a:ext cx="304800" cy="1233487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5732D1-398E-4606-8A4E-4835031F8EEC}"/>
                </a:ext>
              </a:extLst>
            </p:cNvPr>
            <p:cNvCxnSpPr/>
            <p:nvPr/>
          </p:nvCxnSpPr>
          <p:spPr>
            <a:xfrm flipH="1">
              <a:off x="762000" y="5029200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01C5A-92F4-46A2-9F8B-10BD65ED3B2B}"/>
              </a:ext>
            </a:extLst>
          </p:cNvPr>
          <p:cNvGrpSpPr/>
          <p:nvPr/>
        </p:nvGrpSpPr>
        <p:grpSpPr>
          <a:xfrm>
            <a:off x="762000" y="3832732"/>
            <a:ext cx="5029200" cy="958850"/>
            <a:chOff x="762000" y="3832732"/>
            <a:chExt cx="5029200" cy="95885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4915FC3-A8CB-4ACD-BE75-4095818563D6}"/>
                </a:ext>
              </a:extLst>
            </p:cNvPr>
            <p:cNvSpPr/>
            <p:nvPr/>
          </p:nvSpPr>
          <p:spPr>
            <a:xfrm>
              <a:off x="5486400" y="3832732"/>
              <a:ext cx="304800" cy="958850"/>
            </a:xfrm>
            <a:prstGeom prst="rightBrace">
              <a:avLst>
                <a:gd name="adj1" fmla="val 34139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A9C8AE-22F2-4552-995A-1274DAC52302}"/>
                </a:ext>
              </a:extLst>
            </p:cNvPr>
            <p:cNvCxnSpPr/>
            <p:nvPr/>
          </p:nvCxnSpPr>
          <p:spPr>
            <a:xfrm flipH="1">
              <a:off x="762000" y="383273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A7F95-0817-4081-BD19-B1A02ED7757F}"/>
              </a:ext>
            </a:extLst>
          </p:cNvPr>
          <p:cNvGrpSpPr/>
          <p:nvPr/>
        </p:nvGrpSpPr>
        <p:grpSpPr>
          <a:xfrm>
            <a:off x="762000" y="1895982"/>
            <a:ext cx="5038623" cy="1683831"/>
            <a:chOff x="762000" y="1895982"/>
            <a:chExt cx="5038623" cy="16838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387D844A-E7DA-4FE7-B4E8-927F7F350B49}"/>
                </a:ext>
              </a:extLst>
            </p:cNvPr>
            <p:cNvSpPr/>
            <p:nvPr/>
          </p:nvSpPr>
          <p:spPr>
            <a:xfrm>
              <a:off x="5495823" y="1895982"/>
              <a:ext cx="304800" cy="1683831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906CE4-39DD-4AC0-9AD9-05D9CDD24631}"/>
                </a:ext>
              </a:extLst>
            </p:cNvPr>
            <p:cNvCxnSpPr/>
            <p:nvPr/>
          </p:nvCxnSpPr>
          <p:spPr>
            <a:xfrm flipH="1">
              <a:off x="762000" y="189598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7" grpId="0"/>
      <p:bldP spid="12299" grpId="0"/>
      <p:bldP spid="12300" grpId="0"/>
      <p:bldP spid="12301" grpId="0"/>
      <p:bldP spid="1230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000" dirty="0"/>
              <a:t>Playfair (1802) </a:t>
            </a:r>
          </a:p>
          <a:p>
            <a:pPr lvl="1"/>
            <a:r>
              <a:rPr lang="en-US" sz="1800" i="1" dirty="0"/>
              <a:t>“Regarding numbers and proportions, the best way to catch the imagination is to speak to the eyes”</a:t>
            </a:r>
          </a:p>
          <a:p>
            <a:r>
              <a:rPr lang="en-US" sz="2000" dirty="0" err="1"/>
              <a:t>Minard</a:t>
            </a:r>
            <a:r>
              <a:rPr lang="en-US" sz="2000" dirty="0"/>
              <a:t> (1861)</a:t>
            </a:r>
          </a:p>
          <a:p>
            <a:pPr lvl="1"/>
            <a:r>
              <a:rPr lang="en-US" sz="18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travel3">
            <a:extLst>
              <a:ext uri="{FF2B5EF4-FFF2-40B4-BE49-F238E27FC236}">
                <a16:creationId xmlns:a16="http://schemas.microsoft.com/office/drawing/2014/main" id="{582A6E31-1BA1-944D-CC15-CF66A955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5012"/>
            <a:ext cx="2960446" cy="23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ropbox\Documents\TOGS\ch05-playfair\fig\playfair-atlas-germany-cropped.png">
            <a:extLst>
              <a:ext uri="{FF2B5EF4-FFF2-40B4-BE49-F238E27FC236}">
                <a16:creationId xmlns:a16="http://schemas.microsoft.com/office/drawing/2014/main" id="{0399ADB8-3B09-1244-B23B-731151A9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02419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components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(words) to an almost unlimited world of graphical forms (statements)”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2FC79-8D87-CBF9-C24F-0F682A22AD31}"/>
              </a:ext>
            </a:extLst>
          </p:cNvPr>
          <p:cNvSpPr txBox="1"/>
          <p:nvPr/>
        </p:nvSpPr>
        <p:spPr>
          <a:xfrm>
            <a:off x="6934200" y="2436912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400" dirty="0">
                <a:solidFill>
                  <a:srgbClr val="C00000"/>
                </a:solidFill>
              </a:rPr>
              <a:t>linear</a:t>
            </a:r>
            <a:r>
              <a:rPr lang="en-US" sz="1400" dirty="0"/>
              <a:t>(dim(1))</a:t>
            </a: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Barycentric</a:t>
            </a:r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</a:t>
            </a:r>
            <a:r>
              <a:rPr lang="en-US" sz="2000" dirty="0">
                <a:latin typeface="Bernard MT Condensed" panose="02050806060905020404" pitchFamily="18" charset="0"/>
              </a:rPr>
              <a:t>font</a:t>
            </a:r>
            <a:r>
              <a:rPr lang="en-US" sz="2000" dirty="0"/>
              <a:t>, </a:t>
            </a:r>
            <a:r>
              <a:rPr lang="en-US" sz="2800" dirty="0"/>
              <a:t>size</a:t>
            </a:r>
            <a:r>
              <a:rPr lang="en-US" sz="2000" dirty="0"/>
              <a:t>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CC1FC5AC-F8F9-4440-88E5-3B4DE2E40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91200" y="2743200"/>
            <a:ext cx="533400" cy="533400"/>
          </a:xfrm>
          <a:prstGeom prst="rect">
            <a:avLst/>
          </a:prstGeom>
        </p:spPr>
      </p:pic>
      <p:pic>
        <p:nvPicPr>
          <p:cNvPr id="5" name="Alarm10">
            <a:hlinkClick r:id="" action="ppaction://media"/>
            <a:extLst>
              <a:ext uri="{FF2B5EF4-FFF2-40B4-BE49-F238E27FC236}">
                <a16:creationId xmlns:a16="http://schemas.microsoft.com/office/drawing/2014/main" id="{75918311-C976-2FA3-A817-E0CE1463B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6400" y="3086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8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</a:t>
            </a:r>
            <a:r>
              <a:rPr lang="en-US" sz="2000" i="1" dirty="0">
                <a:highlight>
                  <a:srgbClr val="FFFF00"/>
                </a:highlight>
              </a:rPr>
              <a:t>coincidences</a:t>
            </a:r>
            <a:r>
              <a:rPr lang="en-US" sz="2000" i="1" dirty="0"/>
              <a:t>, the </a:t>
            </a:r>
            <a:r>
              <a:rPr lang="en-US" sz="2000" i="1" dirty="0">
                <a:highlight>
                  <a:srgbClr val="FFFF00"/>
                </a:highlight>
              </a:rPr>
              <a:t>relationships</a:t>
            </a:r>
            <a:r>
              <a:rPr lang="en-US" sz="2000" i="1" dirty="0"/>
              <a:t> between phenomena, their </a:t>
            </a:r>
            <a:r>
              <a:rPr lang="en-US" sz="2000" i="1" dirty="0">
                <a:highlight>
                  <a:srgbClr val="FFFF00"/>
                </a:highlight>
              </a:rPr>
              <a:t>anomalies</a:t>
            </a:r>
            <a:r>
              <a:rPr lang="en-US" sz="2000" i="1" dirty="0"/>
              <a:t>, and we have seen what a powerful means of control it puts in the hands of the statistician to verify new data, </a:t>
            </a:r>
            <a:r>
              <a:rPr lang="en-US" sz="2000" i="1" dirty="0">
                <a:highlight>
                  <a:srgbClr val="FFFF00"/>
                </a:highlight>
              </a:rPr>
              <a:t>discover</a:t>
            </a:r>
            <a:r>
              <a:rPr lang="en-US" sz="2000" i="1" dirty="0"/>
              <a:t> and </a:t>
            </a:r>
            <a:r>
              <a:rPr lang="en-US" sz="2000" i="1" dirty="0">
                <a:highlight>
                  <a:srgbClr val="FFFF00"/>
                </a:highlight>
              </a:rPr>
              <a:t>correct errors </a:t>
            </a:r>
            <a:r>
              <a:rPr lang="en-US" sz="2000" i="1" dirty="0"/>
              <a:t>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3" descr="22 a_1881_population2-s">
            <a:extLst>
              <a:ext uri="{FF2B5EF4-FFF2-40B4-BE49-F238E27FC236}">
                <a16:creationId xmlns:a16="http://schemas.microsoft.com/office/drawing/2014/main" id="{4EAA6F6E-09DA-9B39-8C63-FCF9DA77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19600"/>
            <a:ext cx="132359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5B512-B637-D204-BD58-C1133A402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2" y="4419600"/>
            <a:ext cx="1317552" cy="16459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B91913-245F-AFAA-EC4B-F4E0CDB3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42" y="4419600"/>
            <a:ext cx="1245347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B6F07-F242-940E-6EF3-FFE37F80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538" y="4379806"/>
            <a:ext cx="140952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JSM 2017: Dinner with Lee Wilkinson, Howard </a:t>
            </a:r>
            <a:r>
              <a:rPr lang="en-US" sz="2400" dirty="0" err="1"/>
              <a:t>Wainer</a:t>
            </a:r>
            <a:r>
              <a:rPr lang="en-US" sz="2400" dirty="0"/>
              <a:t>, Paul </a:t>
            </a:r>
            <a:r>
              <a:rPr lang="en-US" sz="2400" dirty="0" err="1"/>
              <a:t>Vellman</a:t>
            </a:r>
            <a:r>
              <a:rPr lang="en-US" sz="2400" dirty="0"/>
              <a:t>, &amp; others</a:t>
            </a:r>
          </a:p>
          <a:p>
            <a:r>
              <a:rPr lang="en-US" sz="2400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</a:t>
            </a:r>
            <a:r>
              <a:rPr lang="en-US" dirty="0">
                <a:solidFill>
                  <a:srgbClr val="0070C0"/>
                </a:solidFill>
              </a:rPr>
              <a:t>complete</a:t>
            </a:r>
            <a:r>
              <a:rPr lang="en-US" dirty="0"/>
              <a:t> theory, a formal mathematical model comprehending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sz="2000" dirty="0"/>
              <a:t>Pere </a:t>
            </a:r>
            <a:r>
              <a:rPr lang="en-US" sz="2000" dirty="0" err="1"/>
              <a:t>Milán</a:t>
            </a:r>
            <a:r>
              <a:rPr lang="en-US" sz="2000" dirty="0"/>
              <a:t>: A truly expressive graphic language should recommend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B98A7-284B-282F-6686-AC84DAF0D062}"/>
              </a:ext>
            </a:extLst>
          </p:cNvPr>
          <p:cNvSpPr txBox="1"/>
          <p:nvPr/>
        </p:nvSpPr>
        <p:spPr>
          <a:xfrm>
            <a:off x="685800" y="624840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 (2022), Colorless Green Graphs Sleep Furiously: A Conversation with Leland Wilkinson, </a:t>
            </a:r>
            <a:r>
              <a:rPr lang="en-CA" sz="1200" dirty="0">
                <a:hlinkClick r:id="rId2"/>
              </a:rPr>
              <a:t>https://bit.ly/3m5eJKF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</a:t>
            </a:r>
            <a:r>
              <a:rPr lang="en-US" sz="2000" dirty="0">
                <a:solidFill>
                  <a:srgbClr val="0070C0"/>
                </a:solidFill>
              </a:rPr>
              <a:t>all</a:t>
            </a:r>
            <a:r>
              <a:rPr lang="en-US" sz="2000" dirty="0"/>
              <a:t>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        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(x=hp, y=mpg,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               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999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passed to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dirty="0">
                <a:highlight>
                  <a:srgbClr val="FFFF00"/>
                </a:highlight>
              </a:rPr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dirty="0">
                <a:highlight>
                  <a:srgbClr val="FFFF00"/>
                </a:highlight>
              </a:rPr>
              <a:t>overall</a:t>
            </a:r>
            <a:r>
              <a:rPr lang="en-US" dirty="0"/>
              <a:t>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822B-4816-4CA4-BBC1-C4B82F80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45" y="2495729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C274AF-0ECF-5354-574E-FA03D0F38680}"/>
              </a:ext>
            </a:extLst>
          </p:cNvPr>
          <p:cNvGrpSpPr/>
          <p:nvPr/>
        </p:nvGrpSpPr>
        <p:grpSpPr>
          <a:xfrm>
            <a:off x="762000" y="4548689"/>
            <a:ext cx="6681770" cy="2142817"/>
            <a:chOff x="762000" y="4548689"/>
            <a:chExt cx="6681770" cy="21428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16EB55F-3C4A-4CBD-98D0-EDB8887FBA21}"/>
                </a:ext>
              </a:extLst>
            </p:cNvPr>
            <p:cNvGrpSpPr/>
            <p:nvPr/>
          </p:nvGrpSpPr>
          <p:grpSpPr>
            <a:xfrm>
              <a:off x="762000" y="4548689"/>
              <a:ext cx="6681770" cy="1828800"/>
              <a:chOff x="762000" y="4548689"/>
              <a:chExt cx="6681770" cy="1828800"/>
            </a:xfrm>
          </p:grpSpPr>
          <p:pic>
            <p:nvPicPr>
              <p:cNvPr id="9" name="Picture 8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269CA559-3C0C-414E-9CCA-46DB36EFF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548689"/>
                <a:ext cx="2033571" cy="1828800"/>
              </a:xfrm>
              <a:prstGeom prst="rect">
                <a:avLst/>
              </a:prstGeom>
            </p:spPr>
          </p:pic>
          <p:pic>
            <p:nvPicPr>
              <p:cNvPr id="11" name="Picture 10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C7C5D6C3-99B1-4779-BE5A-81660FFD3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6101" y="4548689"/>
                <a:ext cx="2033570" cy="1828800"/>
              </a:xfrm>
              <a:prstGeom prst="rect">
                <a:avLst/>
              </a:prstGeom>
            </p:spPr>
          </p:pic>
          <p:pic>
            <p:nvPicPr>
              <p:cNvPr id="13" name="Picture 12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73C0936D-8A89-4D9B-AFA7-903C8A2EE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548689"/>
                <a:ext cx="2033570" cy="18288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80FF5-47A5-4ABA-A27C-73481D4F09EA}"/>
                </a:ext>
              </a:extLst>
            </p:cNvPr>
            <p:cNvSpPr txBox="1"/>
            <p:nvPr/>
          </p:nvSpPr>
          <p:spPr>
            <a:xfrm>
              <a:off x="3435299" y="6414507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 err="1">
                  <a:latin typeface="Arial Unicode MS" panose="020B0604020202020204" pitchFamily="34" charset="-128"/>
                </a:rPr>
                <a:t>theme_economist</a:t>
              </a:r>
              <a:r>
                <a:rPr lang="en-US" altLang="en-US" sz="1200" dirty="0">
                  <a:latin typeface="Arial Unicode MS" panose="020B0604020202020204" pitchFamily="34" charset="-128"/>
                </a:rPr>
                <a:t>()</a:t>
              </a:r>
              <a:r>
                <a:rPr lang="en-US" altLang="en-US" sz="1200" dirty="0"/>
                <a:t> </a:t>
              </a:r>
              <a:endParaRPr lang="en-US" altLang="en-US" sz="1200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96A9A2-9001-435D-B117-6C1B86E3FFC1}"/>
                </a:ext>
              </a:extLst>
            </p:cNvPr>
            <p:cNvSpPr txBox="1"/>
            <p:nvPr/>
          </p:nvSpPr>
          <p:spPr>
            <a:xfrm>
              <a:off x="5943600" y="6414507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theme_bluewhite</a:t>
              </a:r>
              <a:r>
                <a:rPr lang="en-US" sz="1200" dirty="0"/>
                <a:t>()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3BD95F-C97B-463C-9B59-BD315EDE6716}"/>
                </a:ext>
              </a:extLst>
            </p:cNvPr>
            <p:cNvSpPr txBox="1"/>
            <p:nvPr/>
          </p:nvSpPr>
          <p:spPr>
            <a:xfrm>
              <a:off x="1296083" y="6414507"/>
              <a:ext cx="1243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theme_hc</a:t>
              </a:r>
              <a:r>
                <a:rPr lang="en-US" sz="12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b="1" dirty="0" err="1">
                <a:highlight>
                  <a:srgbClr val="FFFF00"/>
                </a:highlight>
              </a:rPr>
              <a:t>facet_wrap</a:t>
            </a:r>
            <a:r>
              <a:rPr lang="en-US" sz="1600" b="1" dirty="0"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highlight>
                  <a:srgbClr val="FFFF00"/>
                </a:highlight>
              </a:rPr>
              <a:t>rowvar</a:t>
            </a:r>
            <a:r>
              <a:rPr lang="en-US" sz="1600" b="1" dirty="0">
                <a:highlight>
                  <a:srgbClr val="FFFF00"/>
                </a:highlight>
              </a:rPr>
              <a:t> ~ </a:t>
            </a:r>
            <a:r>
              <a:rPr lang="en-US" sz="1600" b="1" dirty="0" err="1">
                <a:highlight>
                  <a:srgbClr val="FFFF00"/>
                </a:highlight>
              </a:rPr>
              <a:t>colvar</a:t>
            </a:r>
            <a:r>
              <a:rPr lang="en-US" sz="1600" b="1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DBB8-24B3-063D-D687-FBEEB3C0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gganimate</a:t>
            </a:r>
            <a:r>
              <a:rPr lang="en-CA" dirty="0"/>
              <a:t>: A grammar of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2A690-0255-F790-9F6B-470B3663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gganimate</a:t>
            </a:r>
            <a:r>
              <a:rPr lang="en-CA" dirty="0"/>
              <a:t> extends ggplot2 grammar to include a structured description of animation.</a:t>
            </a:r>
          </a:p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New grammar classes added to a plot object specify how it should change with time.</a:t>
            </a:r>
          </a:p>
          <a:p>
            <a:pPr lvl="1"/>
            <a:r>
              <a:rPr lang="en-CA" dirty="0"/>
              <a:t> </a:t>
            </a:r>
            <a:r>
              <a:rPr lang="en-CA" sz="2000" dirty="0">
                <a:latin typeface="Lucida Console" panose="020B0609040504020204" pitchFamily="49" charset="0"/>
                <a:cs typeface="Courier New" panose="02070309020205020404" pitchFamily="49" charset="0"/>
              </a:rPr>
              <a:t>transition_*() </a:t>
            </a:r>
            <a:r>
              <a:rPr lang="en-CA" sz="2000" dirty="0"/>
              <a:t>how data should change and how it relates to itself across time.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view_*() </a:t>
            </a:r>
            <a:r>
              <a:rPr lang="en-CA" sz="2000" dirty="0"/>
              <a:t>how positional scales should change along the animation.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enter_*()/exit_*() </a:t>
            </a:r>
            <a:r>
              <a:rPr lang="en-CA" sz="2000" dirty="0"/>
              <a:t>how new data appear, and old data disappear over the animation.</a:t>
            </a:r>
          </a:p>
          <a:p>
            <a:pPr lvl="1"/>
            <a:r>
              <a:rPr lang="en-CA" sz="2000" dirty="0" err="1">
                <a:latin typeface="Lucida Console" panose="020B0609040504020204" pitchFamily="49" charset="0"/>
              </a:rPr>
              <a:t>ease_aes</a:t>
            </a:r>
            <a:r>
              <a:rPr lang="en-CA" sz="2000" dirty="0">
                <a:latin typeface="Lucida Console" panose="020B0609040504020204" pitchFamily="49" charset="0"/>
              </a:rPr>
              <a:t>() </a:t>
            </a:r>
            <a:r>
              <a:rPr lang="en-CA" sz="2000" dirty="0"/>
              <a:t>defines how different aesthetics should change over transitions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C6C70-71D7-C5D0-A706-8ABCE80A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00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1588-2823-BB69-CC1B-FEB54C15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A group of colored dots&#10;&#10;Description automatically generated">
            <a:extLst>
              <a:ext uri="{FF2B5EF4-FFF2-40B4-BE49-F238E27FC236}">
                <a16:creationId xmlns:a16="http://schemas.microsoft.com/office/drawing/2014/main" id="{DE4F7A3C-7843-CC99-E988-F5E4C92A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41731"/>
            <a:ext cx="64008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56FBB-3A0D-7A16-C64D-C23771D506EE}"/>
              </a:ext>
            </a:extLst>
          </p:cNvPr>
          <p:cNvSpPr txBox="1"/>
          <p:nvPr/>
        </p:nvSpPr>
        <p:spPr>
          <a:xfrm>
            <a:off x="838200" y="34426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Produce an animation of </a:t>
            </a:r>
            <a:r>
              <a:rPr lang="en-CA" dirty="0" err="1"/>
              <a:t>Rosling’s</a:t>
            </a:r>
            <a:r>
              <a:rPr lang="en-CA" dirty="0"/>
              <a:t> </a:t>
            </a:r>
            <a:r>
              <a:rPr lang="en-CA" dirty="0" err="1"/>
              <a:t>gapminder</a:t>
            </a:r>
            <a:r>
              <a:rPr lang="en-CA" dirty="0"/>
              <a:t> data, showing how life expectancy varies with GDP per capita.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Stratify by continent: </a:t>
            </a:r>
            <a:r>
              <a:rPr lang="en-CA" sz="1600" b="1" dirty="0" err="1">
                <a:latin typeface="Lucida Console" panose="020B0609040504020204" pitchFamily="49" charset="0"/>
              </a:rPr>
              <a:t>facet_wrap</a:t>
            </a:r>
            <a:r>
              <a:rPr lang="en-CA" sz="1600" b="1" dirty="0">
                <a:latin typeface="Lucida Console" panose="020B0609040504020204" pitchFamily="49" charset="0"/>
              </a:rPr>
              <a:t>(~continent) </a:t>
            </a: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Animate this by Year: </a:t>
            </a:r>
            <a:r>
              <a:rPr lang="en-CA" sz="16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600" b="1" dirty="0">
                <a:latin typeface="Lucida Console" panose="020B0609040504020204" pitchFamily="49" charset="0"/>
              </a:rPr>
              <a:t>(year)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022690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66C23-F7D9-4EDF-06DF-334C5CE8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A03CF-18E3-8A5B-1B3F-BA919BBB49A2}"/>
              </a:ext>
            </a:extLst>
          </p:cNvPr>
          <p:cNvSpPr txBox="1"/>
          <p:nvPr/>
        </p:nvSpPr>
        <p:spPr>
          <a:xfrm>
            <a:off x="609600" y="1752362"/>
            <a:ext cx="82296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library(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b="1" dirty="0" err="1">
                <a:latin typeface="Lucida Console" panose="020B0609040504020204" pitchFamily="49" charset="0"/>
              </a:rPr>
              <a:t>gdpPercap</a:t>
            </a:r>
            <a:r>
              <a:rPr lang="en-CA" sz="1400" b="1" dirty="0">
                <a:latin typeface="Lucida Console" panose="020B0609040504020204" pitchFamily="49" charset="0"/>
              </a:rPr>
              <a:t>, </a:t>
            </a:r>
            <a:r>
              <a:rPr lang="en-CA" sz="1400" b="1" dirty="0" err="1">
                <a:latin typeface="Lucida Console" panose="020B0609040504020204" pitchFamily="49" charset="0"/>
              </a:rPr>
              <a:t>lifeExp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b="1" dirty="0">
                <a:latin typeface="Lucida Console" panose="020B0609040504020204" pitchFamily="49" charset="0"/>
              </a:rPr>
              <a:t>size = pop</a:t>
            </a:r>
            <a:r>
              <a:rPr lang="en-CA" sz="1400" dirty="0">
                <a:latin typeface="Lucida Console" panose="020B0609040504020204" pitchFamily="49" charset="0"/>
              </a:rPr>
              <a:t>, colour = country))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(alpha = 0.7, </a:t>
            </a:r>
            <a:r>
              <a:rPr lang="en-CA" sz="1400" dirty="0" err="1">
                <a:latin typeface="Lucida Console" panose="020B0609040504020204" pitchFamily="49" charset="0"/>
              </a:rPr>
              <a:t>show.legend</a:t>
            </a:r>
            <a:r>
              <a:rPr lang="en-CA" sz="1400" dirty="0">
                <a:latin typeface="Lucida Console" panose="020B0609040504020204" pitchFamily="49" charset="0"/>
              </a:rPr>
              <a:t> = FALSE)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scale_colour_manual</a:t>
            </a:r>
            <a:r>
              <a:rPr lang="en-CA" sz="1400" dirty="0">
                <a:latin typeface="Lucida Console" panose="020B0609040504020204" pitchFamily="49" charset="0"/>
              </a:rPr>
              <a:t>(values = </a:t>
            </a:r>
            <a:r>
              <a:rPr lang="en-CA" sz="1400" dirty="0" err="1">
                <a:latin typeface="Lucida Console" panose="020B0609040504020204" pitchFamily="49" charset="0"/>
              </a:rPr>
              <a:t>country_colors</a:t>
            </a:r>
            <a:r>
              <a:rPr lang="en-CA" sz="1400" dirty="0">
                <a:latin typeface="Lucida Console" panose="020B0609040504020204" pitchFamily="49" charset="0"/>
              </a:rPr>
              <a:t>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scale_size</a:t>
            </a:r>
            <a:r>
              <a:rPr lang="en-CA" sz="1400" dirty="0">
                <a:latin typeface="Lucida Console" panose="020B0609040504020204" pitchFamily="49" charset="0"/>
              </a:rPr>
              <a:t>(range = c(2, 12))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scale_x_log10()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facet_wrap</a:t>
            </a:r>
            <a:r>
              <a:rPr lang="en-CA" sz="1400" b="1" dirty="0">
                <a:latin typeface="Lucida Console" panose="020B0609040504020204" pitchFamily="49" charset="0"/>
              </a:rPr>
              <a:t>(~continent)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BBB1E-00FC-3906-C925-D85879D4F7BF}"/>
              </a:ext>
            </a:extLst>
          </p:cNvPr>
          <p:cNvSpPr txBox="1"/>
          <p:nvPr/>
        </p:nvSpPr>
        <p:spPr>
          <a:xfrm>
            <a:off x="609600" y="457200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Basic</a:t>
            </a:r>
            <a:r>
              <a:rPr lang="en-CA" sz="2000" dirty="0"/>
              <a:t> bubble plot by continent:  </a:t>
            </a:r>
            <a:r>
              <a:rPr lang="en-CA" sz="2000" dirty="0" err="1"/>
              <a:t>lifeExp</a:t>
            </a:r>
            <a:r>
              <a:rPr lang="en-CA" sz="2000" dirty="0"/>
              <a:t> ~ </a:t>
            </a:r>
            <a:r>
              <a:rPr lang="en-CA" sz="2000" dirty="0" err="1"/>
              <a:t>gdp</a:t>
            </a:r>
            <a:r>
              <a:rPr lang="en-CA" sz="2000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size</a:t>
            </a:r>
            <a:r>
              <a:rPr lang="en-CA" sz="2000" dirty="0"/>
              <a:t> ~ population;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facet</a:t>
            </a:r>
            <a:r>
              <a:rPr lang="en-CA" sz="2000" dirty="0"/>
              <a:t> ~ continent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6B5F0-CFD9-7064-435F-F5B80DC77801}"/>
              </a:ext>
            </a:extLst>
          </p:cNvPr>
          <p:cNvSpPr txBox="1"/>
          <p:nvPr/>
        </p:nvSpPr>
        <p:spPr>
          <a:xfrm>
            <a:off x="609600" y="3507938"/>
            <a:ext cx="807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Animate this: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frame title;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transition over year;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interpolate linearly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14DE1-C3B9-7116-0582-8391C32EF443}"/>
              </a:ext>
            </a:extLst>
          </p:cNvPr>
          <p:cNvSpPr txBox="1"/>
          <p:nvPr/>
        </p:nvSpPr>
        <p:spPr>
          <a:xfrm>
            <a:off x="695036" y="5004137"/>
            <a:ext cx="79248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  <a:r>
              <a:rPr lang="en-CA" sz="1400" dirty="0">
                <a:latin typeface="Lucida Console" panose="020B0609040504020204" pitchFamily="49" charset="0"/>
              </a:rPr>
              <a:t>labs(title = 'Year: </a:t>
            </a:r>
            <a:r>
              <a:rPr lang="en-CA" sz="1400" b="1" dirty="0">
                <a:latin typeface="Lucida Console" panose="020B0609040504020204" pitchFamily="49" charset="0"/>
              </a:rPr>
              <a:t>{</a:t>
            </a:r>
            <a:r>
              <a:rPr lang="en-CA" sz="1400" b="1" dirty="0" err="1">
                <a:latin typeface="Lucida Console" panose="020B0609040504020204" pitchFamily="49" charset="0"/>
              </a:rPr>
              <a:t>frame_time</a:t>
            </a:r>
            <a:r>
              <a:rPr lang="en-CA" sz="1400" b="1" dirty="0">
                <a:latin typeface="Lucida Console" panose="020B0609040504020204" pitchFamily="49" charset="0"/>
              </a:rPr>
              <a:t>}’,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   x = 'GDP per capita', y = 'life expectancy')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400" b="1" dirty="0">
                <a:latin typeface="Lucida Console" panose="020B0609040504020204" pitchFamily="49" charset="0"/>
              </a:rPr>
              <a:t>(year)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ease_aes</a:t>
            </a:r>
            <a:r>
              <a:rPr lang="en-CA" sz="1400" b="1" dirty="0">
                <a:latin typeface="Lucida Console" panose="020B0609040504020204" pitchFamily="49" charset="0"/>
              </a:rPr>
              <a:t>('linear')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C78BA-EA69-BFDC-E92D-A47C3580ABBF}"/>
              </a:ext>
            </a:extLst>
          </p:cNvPr>
          <p:cNvSpPr txBox="1"/>
          <p:nvPr/>
        </p:nvSpPr>
        <p:spPr>
          <a:xfrm>
            <a:off x="3352800" y="6231523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interpolate linearly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1CD7C-E9E0-6BFD-BBCD-9B384BFE1066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819400" y="6018798"/>
            <a:ext cx="533400" cy="3820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159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7CF98-B5E3-9643-F8EA-90F8A049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609600"/>
            <a:ext cx="7772400" cy="927100"/>
          </a:xfrm>
        </p:spPr>
        <p:txBody>
          <a:bodyPr/>
          <a:lstStyle/>
          <a:p>
            <a:pPr algn="ctr"/>
            <a:r>
              <a:rPr lang="en-CA" dirty="0"/>
              <a:t>Going Meta: Graphic notation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181F-29C5-8B8B-ED08-4FD0628F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996553"/>
            <a:ext cx="7772400" cy="1500187"/>
          </a:xfrm>
        </p:spPr>
        <p:txBody>
          <a:bodyPr/>
          <a:lstStyle/>
          <a:p>
            <a:r>
              <a:rPr lang="en-CA" dirty="0"/>
              <a:t>How do different software graphic languages make it easier or harder to produce the graph I want?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5A559-8166-F2B8-AF6D-157BA1DA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4E9D109-E4F6-D66E-E4BF-00F31FD3A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8" y="2743202"/>
            <a:ext cx="7956000" cy="2544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6C496-B681-D705-511F-B3E2F2DFDD7C}"/>
              </a:ext>
            </a:extLst>
          </p:cNvPr>
          <p:cNvSpPr txBox="1"/>
          <p:nvPr/>
        </p:nvSpPr>
        <p:spPr>
          <a:xfrm>
            <a:off x="621348" y="6172200"/>
            <a:ext cx="77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Nicolas </a:t>
            </a:r>
            <a:r>
              <a:rPr lang="en-CA" dirty="0" err="1"/>
              <a:t>Kruchten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Usability of Visualization Notations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820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2932-8645-3782-CD19-3A2C2692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Meta: Comparing graphic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BD135-5340-B7E5-F0A3-00538626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Graphs can be produced in a variety of software languages: </a:t>
            </a:r>
          </a:p>
          <a:p>
            <a:pPr lvl="1"/>
            <a:r>
              <a:rPr lang="en-CA" sz="2000" dirty="0"/>
              <a:t>D3, ggplot2, Vega-Lite, matplotlib, Seaborn, </a:t>
            </a:r>
            <a:r>
              <a:rPr lang="en-CA" sz="2000" dirty="0" err="1"/>
              <a:t>Plotly</a:t>
            </a:r>
            <a:r>
              <a:rPr lang="en-CA" sz="2000" dirty="0"/>
              <a:t>, …</a:t>
            </a:r>
          </a:p>
          <a:p>
            <a:r>
              <a:rPr lang="en-CA" sz="2400" dirty="0"/>
              <a:t>How do they differ is ease of use, efficiency of expression?</a:t>
            </a:r>
          </a:p>
          <a:p>
            <a:r>
              <a:rPr lang="en-CA" sz="2400" dirty="0">
                <a:solidFill>
                  <a:srgbClr val="0070C0"/>
                </a:solidFill>
              </a:rPr>
              <a:t>Cognitive dimensions </a:t>
            </a:r>
            <a:r>
              <a:rPr lang="en-CA" sz="2400" dirty="0"/>
              <a:t>of notations?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viscosity</a:t>
            </a:r>
            <a:r>
              <a:rPr lang="en-CA" sz="2200" dirty="0"/>
              <a:t> (how easy to make changes to specifications),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abstraction</a:t>
            </a:r>
            <a:r>
              <a:rPr lang="en-CA" sz="2200" dirty="0"/>
              <a:t> (how easy to extend the notation),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closeness of mapping </a:t>
            </a:r>
            <a:r>
              <a:rPr lang="en-CA" sz="2200" dirty="0"/>
              <a:t>(how similar notation to target domain),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progressive evaluation </a:t>
            </a:r>
            <a:r>
              <a:rPr lang="en-CA" sz="2200" dirty="0"/>
              <a:t>(how easy to check work done to date), 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hard mental operations </a:t>
            </a:r>
            <a:r>
              <a:rPr lang="en-CA" sz="2200" dirty="0"/>
              <a:t>(how demanding notation is of working memory).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18D7F-22B5-6488-8AE6-B8C15C83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3B431-6876-6FAB-B1A2-5A9DE8AF8AAF}"/>
              </a:ext>
            </a:extLst>
          </p:cNvPr>
          <p:cNvSpPr txBox="1"/>
          <p:nvPr/>
        </p:nvSpPr>
        <p:spPr>
          <a:xfrm>
            <a:off x="838200" y="62600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https://en.wikipedia.org/wiki/Cognitive_dimensions_of_notations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54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E6FCAD-72C0-BE8E-F9C3-61118948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2A0D7-C740-2CF4-D227-9ACEDE5A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964A22F-000B-A5C8-C3D9-BB2692057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66658"/>
            <a:ext cx="4913775" cy="300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AEAFB-8A7F-9523-9EC6-BBCB9E074E67}"/>
              </a:ext>
            </a:extLst>
          </p:cNvPr>
          <p:cNvSpPr txBox="1"/>
          <p:nvPr/>
        </p:nvSpPr>
        <p:spPr>
          <a:xfrm>
            <a:off x="457200" y="106680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Generate a collection of graph types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Code each in a variety of specification languages &amp; implementations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Calculate metrics for each: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Terseness</a:t>
            </a:r>
            <a:r>
              <a:rPr lang="en-CA" dirty="0"/>
              <a:t>: # characters in code for given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Economy</a:t>
            </a:r>
            <a:r>
              <a:rPr lang="en-CA" dirty="0"/>
              <a:t>: Size of vocabulary (operators, functions, …) to combine/add new stuff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Viscosity</a:t>
            </a:r>
            <a:r>
              <a:rPr lang="en-CA" dirty="0"/>
              <a:t>: How hard to change one notation to another?</a:t>
            </a:r>
          </a:p>
        </p:txBody>
      </p:sp>
    </p:spTree>
    <p:extLst>
      <p:ext uri="{BB962C8B-B14F-4D97-AF65-F5344CB8AC3E}">
        <p14:creationId xmlns:p14="http://schemas.microsoft.com/office/powerpoint/2010/main" val="502205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5075-2F97-E16C-992C-79407E55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Notascope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6D3A-4D65-E53F-D694-2245635B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C143B-4716-6D73-8E3B-A86BCFE36DC2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https://app.notascope.io/</a:t>
            </a:r>
            <a:r>
              <a:rPr lang="en-CA" dirty="0"/>
              <a:t>  - Online tool to demonstrate the metric-driven approach to graphic software evaluation</a:t>
            </a:r>
          </a:p>
        </p:txBody>
      </p:sp>
      <p:pic>
        <p:nvPicPr>
          <p:cNvPr id="6" name="Online Media 5" title="NotaScope - video walkthrough of tool">
            <a:hlinkClick r:id="" action="ppaction://media"/>
            <a:extLst>
              <a:ext uri="{FF2B5EF4-FFF2-40B4-BE49-F238E27FC236}">
                <a16:creationId xmlns:a16="http://schemas.microsoft.com/office/drawing/2014/main" id="{5932391F-0E9E-9DA3-A404-2FC3B22B96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9600" y="1981200"/>
            <a:ext cx="7924800" cy="44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B0B1-30A1-66B6-C15B-AF44A34C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Evaluate, Analyze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17EF5-F1DA-B4F2-0712-733A2181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6521986-2229-361E-A86E-2F65542B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00" y="1905000"/>
            <a:ext cx="5055000" cy="4526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D1E6E-C12B-B7CE-AB0B-749D83DFDA23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Given a collection of graphs, implementations and metrics, we can better understand the how software languages differ in translation from IDEA </a:t>
            </a:r>
            <a:r>
              <a:rPr lang="en-CA" dirty="0">
                <a:sym typeface="Symbol" panose="05050102010706020507" pitchFamily="18" charset="2"/>
              </a:rPr>
              <a:t> CODE </a:t>
            </a:r>
            <a:r>
              <a:rPr lang="en-CA" dirty="0"/>
              <a:t> </a:t>
            </a:r>
            <a:r>
              <a:rPr lang="en-CA" dirty="0">
                <a:sym typeface="Symbol" panose="05050102010706020507" pitchFamily="18" charset="2"/>
              </a:rPr>
              <a:t> GRAPH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4422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21" y="3810000"/>
            <a:ext cx="789451" cy="914400"/>
          </a:xfrm>
          <a:prstGeom prst="rect">
            <a:avLst/>
          </a:prstGeom>
        </p:spPr>
      </p:pic>
      <p:pic>
        <p:nvPicPr>
          <p:cNvPr id="4" name="Picture 3" descr="A hexagon with white text&#10;&#10;Description automatically generated">
            <a:extLst>
              <a:ext uri="{FF2B5EF4-FFF2-40B4-BE49-F238E27FC236}">
                <a16:creationId xmlns:a16="http://schemas.microsoft.com/office/drawing/2014/main" id="{91A960C6-7DFD-7BAA-4640-AA74E57A8B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78" y="2615249"/>
            <a:ext cx="7918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</a:t>
            </a:r>
            <a:r>
              <a:rPr lang="en-US" sz="2400" dirty="0">
                <a:solidFill>
                  <a:srgbClr val="0070C0"/>
                </a:solidFill>
              </a:rPr>
              <a:t>syntactically correct </a:t>
            </a:r>
            <a:r>
              <a:rPr lang="en-US" sz="2400" dirty="0"/>
              <a:t>graph</a:t>
            </a:r>
          </a:p>
          <a:p>
            <a:r>
              <a:rPr lang="en-US" sz="2400" dirty="0"/>
              <a:t>Wickham, in ggplot2, created an </a:t>
            </a:r>
            <a:r>
              <a:rPr lang="en-US" sz="2400" dirty="0">
                <a:solidFill>
                  <a:srgbClr val="0070C0"/>
                </a:solidFill>
              </a:rPr>
              <a:t>expressive</a:t>
            </a:r>
            <a:r>
              <a:rPr lang="en-US" sz="2400" dirty="0"/>
              <a:t> language to ease the translation of graphic ideas into plots.</a:t>
            </a:r>
          </a:p>
          <a:p>
            <a:r>
              <a:rPr lang="en-US" sz="2400" dirty="0"/>
              <a:t>More general views can evaluate </a:t>
            </a:r>
            <a:r>
              <a:rPr lang="en-US" sz="2400" dirty="0">
                <a:solidFill>
                  <a:srgbClr val="0070C0"/>
                </a:solidFill>
              </a:rPr>
              <a:t>usability</a:t>
            </a:r>
            <a:r>
              <a:rPr lang="en-US" sz="2400" dirty="0"/>
              <a:t> of graphic notations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1401316" y="5210175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79E0A-FF52-40F2-9D24-D9325A656814}"/>
              </a:ext>
            </a:extLst>
          </p:cNvPr>
          <p:cNvGrpSpPr/>
          <p:nvPr/>
        </p:nvGrpSpPr>
        <p:grpSpPr>
          <a:xfrm>
            <a:off x="2804988" y="5210175"/>
            <a:ext cx="5433217" cy="1422202"/>
            <a:chOff x="2804988" y="5210175"/>
            <a:chExt cx="5433217" cy="1422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9269CC-C242-4488-ABB2-A75F7024D28A}"/>
                </a:ext>
              </a:extLst>
            </p:cNvPr>
            <p:cNvGrpSpPr/>
            <p:nvPr/>
          </p:nvGrpSpPr>
          <p:grpSpPr>
            <a:xfrm>
              <a:off x="4071423" y="5257800"/>
              <a:ext cx="1066800" cy="1374577"/>
              <a:chOff x="4281234" y="5257800"/>
              <a:chExt cx="1066800" cy="1374577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024" y="5257800"/>
                <a:ext cx="863221" cy="100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281234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Levasseur</a:t>
                </a:r>
                <a:endParaRPr lang="en-US" sz="14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3EA62F-4898-4964-BF1E-A4A0C52DF7CB}"/>
                </a:ext>
              </a:extLst>
            </p:cNvPr>
            <p:cNvGrpSpPr/>
            <p:nvPr/>
          </p:nvGrpSpPr>
          <p:grpSpPr>
            <a:xfrm>
              <a:off x="5551295" y="5257800"/>
              <a:ext cx="1471961" cy="1374577"/>
              <a:chOff x="5556505" y="5257800"/>
              <a:chExt cx="1471961" cy="1374577"/>
            </a:xfrm>
          </p:grpSpPr>
          <p:pic>
            <p:nvPicPr>
              <p:cNvPr id="1028" name="Picture 4" descr="C:\Documents\milestone\images\portraits\180px-Ernst_May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6505" y="5257800"/>
                <a:ext cx="1471961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759085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von </a:t>
                </a:r>
                <a:r>
                  <a:rPr lang="en-US" sz="1400" dirty="0" err="1"/>
                  <a:t>Mayr</a:t>
                </a:r>
                <a:endParaRPr lang="en-US" sz="14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2B5572-E282-4A8F-8302-9014EF165A92}"/>
                </a:ext>
              </a:extLst>
            </p:cNvPr>
            <p:cNvGrpSpPr/>
            <p:nvPr/>
          </p:nvGrpSpPr>
          <p:grpSpPr>
            <a:xfrm>
              <a:off x="7436327" y="5257800"/>
              <a:ext cx="801878" cy="1374577"/>
              <a:chOff x="7436327" y="5257800"/>
              <a:chExt cx="801878" cy="1374577"/>
            </a:xfrm>
          </p:grpSpPr>
          <p:pic>
            <p:nvPicPr>
              <p:cNvPr id="1029" name="Picture 5" descr="C:\Documents\milestone\images\portraits\Francis_A_Walker_MIT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3363" y="5257800"/>
                <a:ext cx="7478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436327" y="6324600"/>
                <a:ext cx="8018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Walker</a:t>
                </a:r>
              </a:p>
            </p:txBody>
          </p:sp>
        </p:grpSp>
        <p:pic>
          <p:nvPicPr>
            <p:cNvPr id="14" name="Picture 13" descr="A portrait of a person&#10;&#10;Description automatically generated">
              <a:extLst>
                <a:ext uri="{FF2B5EF4-FFF2-40B4-BE49-F238E27FC236}">
                  <a16:creationId xmlns:a16="http://schemas.microsoft.com/office/drawing/2014/main" id="{1E107DEF-8243-4BD7-8744-2735A22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988" y="5210175"/>
              <a:ext cx="853363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6072</TotalTime>
  <Words>5797</Words>
  <Application>Microsoft Office PowerPoint</Application>
  <PresentationFormat>On-screen Show (4:3)</PresentationFormat>
  <Paragraphs>709</Paragraphs>
  <Slides>76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Arial</vt:lpstr>
      <vt:lpstr>Arial Narrow</vt:lpstr>
      <vt:lpstr>Arial Unicode MS</vt:lpstr>
      <vt:lpstr>Bernard MT Condensed</vt:lpstr>
      <vt:lpstr>Calibri</vt:lpstr>
      <vt:lpstr>Lucida Console</vt:lpstr>
      <vt:lpstr>SAS Monospace</vt:lpstr>
      <vt:lpstr>Symbol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Orienting questions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consensus, but the germ of an idea</vt:lpstr>
      <vt:lpstr>Bertin: Modern theory of data graphics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Heatmaps</vt:lpstr>
      <vt:lpstr>Heatmaps: the devil is in the details</vt:lpstr>
      <vt:lpstr>Software for computer graphics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gganimate: A grammar of animation</vt:lpstr>
      <vt:lpstr>PowerPoint Presentation</vt:lpstr>
      <vt:lpstr>PowerPoint Presentation</vt:lpstr>
      <vt:lpstr>Going Meta: Graphic notation</vt:lpstr>
      <vt:lpstr>Meta: Comparing graphic notation</vt:lpstr>
      <vt:lpstr>Software metrics</vt:lpstr>
      <vt:lpstr>Notascope</vt:lpstr>
      <vt:lpstr>Evaluate, Analyze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91</cp:revision>
  <dcterms:created xsi:type="dcterms:W3CDTF">2021-05-31T18:51:16Z</dcterms:created>
  <dcterms:modified xsi:type="dcterms:W3CDTF">2025-02-03T22:26:50Z</dcterms:modified>
</cp:coreProperties>
</file>